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3"/>
  </p:notesMasterIdLst>
  <p:sldIdLst>
    <p:sldId id="259" r:id="rId2"/>
    <p:sldId id="263" r:id="rId3"/>
    <p:sldId id="260" r:id="rId4"/>
    <p:sldId id="262" r:id="rId5"/>
    <p:sldId id="264" r:id="rId6"/>
    <p:sldId id="265" r:id="rId7"/>
    <p:sldId id="266" r:id="rId8"/>
    <p:sldId id="261" r:id="rId9"/>
    <p:sldId id="269" r:id="rId10"/>
    <p:sldId id="268" r:id="rId11"/>
    <p:sldId id="267" r:id="rId12"/>
  </p:sldIdLst>
  <p:sldSz cx="10691813" cy="7559675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346" kern="1200">
        <a:solidFill>
          <a:schemeClr val="tx1"/>
        </a:solidFill>
        <a:latin typeface="Times" charset="0"/>
        <a:ea typeface="+mn-ea"/>
        <a:cs typeface="+mn-cs"/>
      </a:defRPr>
    </a:lvl1pPr>
    <a:lvl2pPr marL="453156" algn="l" rtl="0" eaLnBrk="0" fontAlgn="base" hangingPunct="0">
      <a:spcBef>
        <a:spcPct val="0"/>
      </a:spcBef>
      <a:spcAft>
        <a:spcPct val="0"/>
      </a:spcAft>
      <a:defRPr sz="2346" kern="1200">
        <a:solidFill>
          <a:schemeClr val="tx1"/>
        </a:solidFill>
        <a:latin typeface="Times" charset="0"/>
        <a:ea typeface="+mn-ea"/>
        <a:cs typeface="+mn-cs"/>
      </a:defRPr>
    </a:lvl2pPr>
    <a:lvl3pPr marL="906311" algn="l" rtl="0" eaLnBrk="0" fontAlgn="base" hangingPunct="0">
      <a:spcBef>
        <a:spcPct val="0"/>
      </a:spcBef>
      <a:spcAft>
        <a:spcPct val="0"/>
      </a:spcAft>
      <a:defRPr sz="2346" kern="1200">
        <a:solidFill>
          <a:schemeClr val="tx1"/>
        </a:solidFill>
        <a:latin typeface="Times" charset="0"/>
        <a:ea typeface="+mn-ea"/>
        <a:cs typeface="+mn-cs"/>
      </a:defRPr>
    </a:lvl3pPr>
    <a:lvl4pPr marL="1359467" algn="l" rtl="0" eaLnBrk="0" fontAlgn="base" hangingPunct="0">
      <a:spcBef>
        <a:spcPct val="0"/>
      </a:spcBef>
      <a:spcAft>
        <a:spcPct val="0"/>
      </a:spcAft>
      <a:defRPr sz="2346" kern="1200">
        <a:solidFill>
          <a:schemeClr val="tx1"/>
        </a:solidFill>
        <a:latin typeface="Times" charset="0"/>
        <a:ea typeface="+mn-ea"/>
        <a:cs typeface="+mn-cs"/>
      </a:defRPr>
    </a:lvl4pPr>
    <a:lvl5pPr marL="1812623" algn="l" rtl="0" eaLnBrk="0" fontAlgn="base" hangingPunct="0">
      <a:spcBef>
        <a:spcPct val="0"/>
      </a:spcBef>
      <a:spcAft>
        <a:spcPct val="0"/>
      </a:spcAft>
      <a:defRPr sz="2346" kern="1200">
        <a:solidFill>
          <a:schemeClr val="tx1"/>
        </a:solidFill>
        <a:latin typeface="Times" charset="0"/>
        <a:ea typeface="+mn-ea"/>
        <a:cs typeface="+mn-cs"/>
      </a:defRPr>
    </a:lvl5pPr>
    <a:lvl6pPr marL="2265778" algn="l" defTabSz="906311" rtl="0" eaLnBrk="1" latinLnBrk="0" hangingPunct="1">
      <a:defRPr sz="2346" kern="1200">
        <a:solidFill>
          <a:schemeClr val="tx1"/>
        </a:solidFill>
        <a:latin typeface="Times" charset="0"/>
        <a:ea typeface="+mn-ea"/>
        <a:cs typeface="+mn-cs"/>
      </a:defRPr>
    </a:lvl6pPr>
    <a:lvl7pPr marL="2718934" algn="l" defTabSz="906311" rtl="0" eaLnBrk="1" latinLnBrk="0" hangingPunct="1">
      <a:defRPr sz="2346" kern="1200">
        <a:solidFill>
          <a:schemeClr val="tx1"/>
        </a:solidFill>
        <a:latin typeface="Times" charset="0"/>
        <a:ea typeface="+mn-ea"/>
        <a:cs typeface="+mn-cs"/>
      </a:defRPr>
    </a:lvl7pPr>
    <a:lvl8pPr marL="3172090" algn="l" defTabSz="906311" rtl="0" eaLnBrk="1" latinLnBrk="0" hangingPunct="1">
      <a:defRPr sz="2346" kern="1200">
        <a:solidFill>
          <a:schemeClr val="tx1"/>
        </a:solidFill>
        <a:latin typeface="Times" charset="0"/>
        <a:ea typeface="+mn-ea"/>
        <a:cs typeface="+mn-cs"/>
      </a:defRPr>
    </a:lvl8pPr>
    <a:lvl9pPr marL="3625245" algn="l" defTabSz="906311" rtl="0" eaLnBrk="1" latinLnBrk="0" hangingPunct="1">
      <a:defRPr sz="2346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tjan, Angela" initials="SA" lastIdx="1" clrIdx="0">
    <p:extLst>
      <p:ext uri="{19B8F6BF-5375-455C-9EA6-DF929625EA0E}">
        <p15:presenceInfo xmlns:p15="http://schemas.microsoft.com/office/powerpoint/2012/main" userId="S-1-5-21-2475249613-440823905-3066272528-125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5B"/>
    <a:srgbClr val="00692E"/>
    <a:srgbClr val="006176"/>
    <a:srgbClr val="00B0EA"/>
    <a:srgbClr val="141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0913"/>
  </p:normalViewPr>
  <p:slideViewPr>
    <p:cSldViewPr>
      <p:cViewPr varScale="1">
        <p:scale>
          <a:sx n="88" d="100"/>
          <a:sy n="88" d="100"/>
        </p:scale>
        <p:origin x="1092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DE4C-1766-4C6A-8710-64EA57CA355D}" type="datetimeFigureOut">
              <a:rPr lang="de-DE" smtClean="0"/>
              <a:pPr/>
              <a:t>27.11.2023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E3A68-8B3B-4CDD-A779-85BB9A6571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1pPr>
    <a:lvl2pPr marL="453156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2pPr>
    <a:lvl3pPr marL="906311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3pPr>
    <a:lvl4pPr marL="1359467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4pPr>
    <a:lvl5pPr marL="1812623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5pPr>
    <a:lvl6pPr marL="2265778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6pPr>
    <a:lvl7pPr marL="2718934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7pPr>
    <a:lvl8pPr marL="3172090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8pPr>
    <a:lvl9pPr marL="3625245" algn="l" defTabSz="906311" rtl="0" eaLnBrk="1" latinLnBrk="0" hangingPunct="1">
      <a:defRPr sz="12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6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Spielraum des PR auf der Ebene</a:t>
            </a:r>
            <a:r>
              <a:rPr lang="de-DE" baseline="0" dirty="0" smtClean="0"/>
              <a:t> der Arbeitsverträge und Dienstvereinbarungen, dürfen nicht gegen Gesetze und Tarifverträge verstoßen, nur in diesem Rahmen bewegen sie sich und können TV und Gesetze detaillierter gestalten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3A68-8B3B-4CDD-A779-85BB9A6571D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4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smtClean="0"/>
              <a:t>Soziale Angelegenheiten: </a:t>
            </a:r>
            <a:r>
              <a:rPr lang="de-DE" dirty="0" smtClean="0"/>
              <a:t>Recht auf Mitbestimmung bei allen Fragen der </a:t>
            </a:r>
            <a:r>
              <a:rPr lang="de-DE" b="1" dirty="0" smtClean="0"/>
              <a:t>Arbeitszeitgestaltung </a:t>
            </a:r>
            <a:r>
              <a:rPr lang="de-DE" b="0" dirty="0" smtClean="0"/>
              <a:t>(Lage und Verteilung</a:t>
            </a:r>
            <a:r>
              <a:rPr lang="de-DE" b="0" baseline="0" dirty="0" smtClean="0"/>
              <a:t> der AZ)</a:t>
            </a:r>
            <a:r>
              <a:rPr lang="de-DE" b="0" dirty="0" smtClean="0"/>
              <a:t> </a:t>
            </a:r>
            <a:r>
              <a:rPr lang="de-DE" dirty="0" smtClean="0"/>
              <a:t>und der </a:t>
            </a:r>
            <a:r>
              <a:rPr lang="de-DE" b="1" dirty="0" smtClean="0"/>
              <a:t>Entlohnungsgrundsätze </a:t>
            </a:r>
            <a:r>
              <a:rPr lang="de-DE" b="0" dirty="0" smtClean="0"/>
              <a:t>(Auszahlung der Entgelte) </a:t>
            </a:r>
            <a:r>
              <a:rPr lang="de-DE" dirty="0" smtClean="0"/>
              <a:t>(soweit eine gesetzliche oder</a:t>
            </a:r>
            <a:r>
              <a:rPr lang="de-DE" baseline="0" dirty="0" smtClean="0"/>
              <a:t> tarifliche Regelung nicht besteht)</a:t>
            </a:r>
          </a:p>
          <a:p>
            <a:r>
              <a:rPr lang="de-DE" u="sng" baseline="0" dirty="0" smtClean="0"/>
              <a:t>Personelle Angelegenheiten und Berufsbildung: </a:t>
            </a:r>
            <a:r>
              <a:rPr lang="de-DE" u="none" baseline="0" dirty="0" smtClean="0"/>
              <a:t>Informations-, </a:t>
            </a:r>
            <a:r>
              <a:rPr lang="de-DE" u="none" baseline="0" dirty="0" err="1" smtClean="0"/>
              <a:t>Mitwirkungs</a:t>
            </a:r>
            <a:r>
              <a:rPr lang="de-DE" u="none" baseline="0" dirty="0" smtClean="0"/>
              <a:t>. Und Mitbestimmungsrechte bei Maßnahmen der betrieblichen Personalpolitik, dazu gehören Einstellungen, Versetzungen, Personalplanung, Kündigungen, berufliche Weiterbildung, Beschäftigungssicherung</a:t>
            </a:r>
          </a:p>
          <a:p>
            <a:r>
              <a:rPr lang="de-DE" u="sng" baseline="0" dirty="0" smtClean="0"/>
              <a:t>Ordnung des Betriebs und Verhalten der Arbeitnehmer: </a:t>
            </a:r>
            <a:r>
              <a:rPr lang="de-DE" u="none" baseline="0" dirty="0" smtClean="0"/>
              <a:t>Alkoholtest, Rauchverbot, Parkplatzordnung – sind nur wirksam, wenn schriftlich mit PR vereinbart</a:t>
            </a:r>
          </a:p>
          <a:p>
            <a:r>
              <a:rPr lang="de-DE" u="sng" baseline="0" dirty="0" smtClean="0"/>
              <a:t>Wirtschaftliche Angelegenheiten: </a:t>
            </a:r>
            <a:r>
              <a:rPr lang="de-DE" u="none" baseline="0" dirty="0" smtClean="0">
                <a:solidFill>
                  <a:srgbClr val="F3E75B"/>
                </a:solidFill>
              </a:rPr>
              <a:t>??</a:t>
            </a:r>
            <a:endParaRPr lang="de-DE" u="none" dirty="0" smtClean="0">
              <a:solidFill>
                <a:srgbClr val="F3E75B"/>
              </a:solidFill>
            </a:endParaRPr>
          </a:p>
          <a:p>
            <a:endParaRPr lang="de-DE" dirty="0" smtClean="0"/>
          </a:p>
          <a:p>
            <a:pPr marL="0" marR="0" lvl="0" indent="0" algn="l" defTabSz="104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kommt</a:t>
            </a:r>
            <a:r>
              <a:rPr lang="de-DE" baseline="0" dirty="0" smtClean="0"/>
              <a:t> zu Konflikten dabei und der PR führt diese auch, Konflikte sind nichts Schlechtes – es bringt die Hochschule als Betrieb und Euch als Beschäftigte weiter</a:t>
            </a:r>
            <a:endParaRPr lang="de-DE" dirty="0" smtClean="0"/>
          </a:p>
          <a:p>
            <a:r>
              <a:rPr lang="de-DE" baseline="0" dirty="0" smtClean="0"/>
              <a:t>PR-Arbeit ist nicht Co-Management mit dem AG – sondern ganz klar: Die Vertretung der Beschäftigten </a:t>
            </a:r>
            <a:r>
              <a:rPr lang="de-DE" baseline="0" dirty="0" err="1" smtClean="0"/>
              <a:t>ggü</a:t>
            </a:r>
            <a:r>
              <a:rPr lang="de-DE" baseline="0" dirty="0" smtClean="0"/>
              <a:t> dem AG und setzt deren Interessen durch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3A68-8B3B-4CDD-A779-85BB9A6571D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34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Ihr braucht den PR,</a:t>
            </a:r>
            <a:r>
              <a:rPr lang="de-DE" baseline="0" dirty="0" smtClean="0"/>
              <a:t> da es Dienstvereinbarungen für alle braucht – sonst müsste jede*r individuell mit dem AG Vereinbarungen abschließen und Konflikte eingehen – es birgt die Gefahr des „Nasenprinzips“ , Diskriminierungen sind viel eher wahrscheinlich </a:t>
            </a:r>
          </a:p>
          <a:p>
            <a:r>
              <a:rPr lang="de-DE" baseline="0" dirty="0" smtClean="0"/>
              <a:t>Ver.di gestaltet den gesetzlichen und tariflichen Rahmen mit – der Personalrat kann nur so stark sein, wie die Gesetze es möglich machen. </a:t>
            </a:r>
          </a:p>
          <a:p>
            <a:r>
              <a:rPr lang="de-DE" baseline="0" dirty="0" smtClean="0"/>
              <a:t>Deswegen: Wichtig, dass ihr Euch auch bei ver.di organisiert, damit bessere Gesetze und Tarifverträge im Sinne der AN abgeschlossen werden </a:t>
            </a:r>
          </a:p>
          <a:p>
            <a:endParaRPr lang="de-DE" baseline="0" dirty="0" smtClean="0"/>
          </a:p>
          <a:p>
            <a:pPr marL="0" marR="0" lvl="0" indent="0" algn="l" defTabSz="906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Hohe Wahlbeteiligung wichtig, um den PR den Rücken für zukünftige Themen zu stärken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3A68-8B3B-4CDD-A779-85BB9A6571D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32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6811DD-F2D0-D84C-80F1-148E08C26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" y="3080"/>
            <a:ext cx="10689730" cy="75539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159200"/>
            <a:ext cx="8136904" cy="648073"/>
          </a:xfrm>
        </p:spPr>
        <p:txBody>
          <a:bodyPr lIns="0" tIns="0" rIns="0" bIns="0"/>
          <a:lstStyle>
            <a:lvl1pPr algn="l">
              <a:lnSpc>
                <a:spcPts val="5760"/>
              </a:lnSpc>
              <a:defRPr sz="4400" b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A3F09D1-549F-47F0-BBB3-0077BD3D7697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693" y="1692043"/>
            <a:ext cx="9345851" cy="5399466"/>
          </a:xfrm>
        </p:spPr>
        <p:txBody>
          <a:bodyPr/>
          <a:lstStyle>
            <a:lvl1pPr>
              <a:defRPr sz="3200" b="0">
                <a:latin typeface="Frutiger 55 Roman" pitchFamily="2" charset="0"/>
              </a:defRPr>
            </a:lvl1pPr>
            <a:lvl2pPr>
              <a:defRPr sz="2800" b="0">
                <a:latin typeface="Frutiger 55 Roman" pitchFamily="2" charset="0"/>
              </a:defRPr>
            </a:lvl2pPr>
            <a:lvl3pPr>
              <a:defRPr sz="2400" b="0">
                <a:latin typeface="Frutiger 55 Roman" pitchFamily="2" charset="0"/>
              </a:defRPr>
            </a:lvl3pPr>
            <a:lvl4pPr>
              <a:defRPr sz="2200" b="0">
                <a:latin typeface="Frutiger 55 Roman" pitchFamily="2" charset="0"/>
              </a:defRPr>
            </a:lvl4pPr>
            <a:lvl5pPr>
              <a:defRPr sz="2000" b="0">
                <a:latin typeface="Frutiger 55 Roman" pitchFamily="2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92693" y="1115541"/>
            <a:ext cx="8590395" cy="360524"/>
          </a:xfrm>
        </p:spPr>
        <p:txBody>
          <a:bodyPr lIns="0" tIns="0" rIns="0" bIns="0" anchor="t"/>
          <a:lstStyle>
            <a:lvl1pPr algn="l">
              <a:lnSpc>
                <a:spcPts val="2800"/>
              </a:lnSpc>
              <a:defRPr sz="2400" b="1" cap="none" spc="100" baseline="0">
                <a:solidFill>
                  <a:schemeClr val="tx1"/>
                </a:solidFill>
                <a:latin typeface="Frutiger 45 Light" panose="020B0500000000000000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2650" y="1763924"/>
            <a:ext cx="4581200" cy="5056938"/>
          </a:xfrm>
        </p:spPr>
        <p:txBody>
          <a:bodyPr/>
          <a:lstStyle>
            <a:lvl1pPr>
              <a:defRPr sz="4023">
                <a:latin typeface="Frutiger 45 Light" panose="020B0500000000000000" pitchFamily="34" charset="0"/>
              </a:defRPr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88635" y="1763923"/>
            <a:ext cx="4581200" cy="5056938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888" y="7277675"/>
            <a:ext cx="1102959" cy="15130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3867E47-F1F8-4B0B-944F-F2F858C627E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6175" y="7277671"/>
            <a:ext cx="3599466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538584" y="7277671"/>
            <a:ext cx="589313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92693" y="1115541"/>
            <a:ext cx="8590395" cy="360524"/>
          </a:xfrm>
        </p:spPr>
        <p:txBody>
          <a:bodyPr lIns="0" tIns="0" rIns="0" bIns="0" anchor="t"/>
          <a:lstStyle>
            <a:lvl1pPr algn="l">
              <a:lnSpc>
                <a:spcPts val="2800"/>
              </a:lnSpc>
              <a:defRPr sz="2400" b="1" cap="none" spc="100" baseline="0">
                <a:solidFill>
                  <a:schemeClr val="tx1"/>
                </a:solidFill>
                <a:latin typeface="Frutiger 45 Light" panose="020B0500000000000000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16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2650" y="1763628"/>
            <a:ext cx="4581200" cy="719849"/>
          </a:xfrm>
        </p:spPr>
        <p:txBody>
          <a:bodyPr bIns="0"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spc="-50" baseline="0">
                <a:latin typeface="Frutiger 45 Light" panose="020B0500000000000000" pitchFamily="34" charset="0"/>
              </a:defRPr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2650" y="2483965"/>
            <a:ext cx="4581200" cy="4337089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88635" y="1763628"/>
            <a:ext cx="4581200" cy="719849"/>
          </a:xfrm>
        </p:spPr>
        <p:txBody>
          <a:bodyPr bIns="0"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spc="-50" baseline="0">
                <a:latin typeface="Frutiger 45 Light" panose="020B0500000000000000" pitchFamily="34" charset="0"/>
              </a:defRPr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88635" y="2483965"/>
            <a:ext cx="4581709" cy="4337089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888" y="7277675"/>
            <a:ext cx="1102959" cy="15130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E274719-33FF-4AB9-ACFA-1AC791CE7106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6175" y="7277671"/>
            <a:ext cx="3599466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538584" y="7277671"/>
            <a:ext cx="589313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92693" y="1115541"/>
            <a:ext cx="8590395" cy="360524"/>
          </a:xfrm>
        </p:spPr>
        <p:txBody>
          <a:bodyPr lIns="0" tIns="0" rIns="0" bIns="0" anchor="t"/>
          <a:lstStyle>
            <a:lvl1pPr algn="l">
              <a:lnSpc>
                <a:spcPts val="2800"/>
              </a:lnSpc>
              <a:defRPr sz="2400" b="1" cap="none" spc="100" baseline="0">
                <a:solidFill>
                  <a:schemeClr val="tx1"/>
                </a:solidFill>
                <a:latin typeface="Frutiger 45 Light" panose="020B0500000000000000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38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888" y="7277675"/>
            <a:ext cx="1102959" cy="15130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34CD451-3E2F-4A90-B97A-F14DBDF27D63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6175" y="7277671"/>
            <a:ext cx="3599466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538584" y="7277671"/>
            <a:ext cx="589313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92693" y="1115541"/>
            <a:ext cx="8590395" cy="360524"/>
          </a:xfrm>
        </p:spPr>
        <p:txBody>
          <a:bodyPr lIns="0" tIns="0" rIns="0" bIns="0" anchor="t"/>
          <a:lstStyle>
            <a:lvl1pPr algn="l">
              <a:lnSpc>
                <a:spcPts val="2800"/>
              </a:lnSpc>
              <a:defRPr sz="2400" b="1" cap="none" spc="100" baseline="0">
                <a:solidFill>
                  <a:schemeClr val="tx1"/>
                </a:solidFill>
                <a:latin typeface="Frutiger 45 Light" panose="020B0500000000000000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68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888" y="7277675"/>
            <a:ext cx="1102959" cy="15130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3373115-5F11-45D7-A2D2-4AD5511063E6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6175" y="7277671"/>
            <a:ext cx="3599466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538584" y="7277671"/>
            <a:ext cx="589313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25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2650" y="1764116"/>
            <a:ext cx="3518934" cy="719849"/>
          </a:xfrm>
        </p:spPr>
        <p:txBody>
          <a:bodyPr bIns="0"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spc="-50" baseline="0">
                <a:latin typeface="Frutiger 45 Light" panose="020B0500000000000000" pitchFamily="34" charset="0"/>
              </a:defRPr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00479" y="1764117"/>
            <a:ext cx="5669865" cy="5056938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888" y="7277675"/>
            <a:ext cx="1102959" cy="15130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E7FF17F-046D-4533-885C-69DC42773503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6175" y="7277671"/>
            <a:ext cx="3599466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538584" y="7277671"/>
            <a:ext cx="589313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half" idx="2"/>
          </p:nvPr>
        </p:nvSpPr>
        <p:spPr>
          <a:xfrm>
            <a:off x="572650" y="2483965"/>
            <a:ext cx="3517533" cy="4337089"/>
          </a:xfrm>
        </p:spPr>
        <p:txBody>
          <a:bodyPr/>
          <a:lstStyle>
            <a:lvl1pPr marL="0" indent="0">
              <a:buNone/>
              <a:defRPr sz="2011"/>
            </a:lvl1pPr>
            <a:lvl2pPr marL="655613" indent="0">
              <a:buNone/>
              <a:defRPr sz="1760"/>
            </a:lvl2pPr>
            <a:lvl3pPr marL="1311226" indent="0">
              <a:buNone/>
              <a:defRPr sz="1383"/>
            </a:lvl3pPr>
            <a:lvl4pPr marL="1966839" indent="0">
              <a:buNone/>
              <a:defRPr sz="1257"/>
            </a:lvl4pPr>
            <a:lvl5pPr marL="2622451" indent="0">
              <a:buNone/>
              <a:defRPr sz="1257"/>
            </a:lvl5pPr>
            <a:lvl6pPr marL="3278064" indent="0">
              <a:buNone/>
              <a:defRPr sz="1257"/>
            </a:lvl6pPr>
            <a:lvl7pPr marL="3933677" indent="0">
              <a:buNone/>
              <a:defRPr sz="1257"/>
            </a:lvl7pPr>
            <a:lvl8pPr marL="4589290" indent="0">
              <a:buNone/>
              <a:defRPr sz="1257"/>
            </a:lvl8pPr>
            <a:lvl9pPr marL="5244903" indent="0">
              <a:buNone/>
              <a:defRPr sz="1257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92693" y="1115541"/>
            <a:ext cx="8590395" cy="360524"/>
          </a:xfrm>
        </p:spPr>
        <p:txBody>
          <a:bodyPr lIns="0" tIns="0" rIns="0" bIns="0" anchor="t"/>
          <a:lstStyle>
            <a:lvl1pPr algn="l">
              <a:lnSpc>
                <a:spcPts val="2800"/>
              </a:lnSpc>
              <a:defRPr sz="2400" b="1" cap="none" spc="100" baseline="0">
                <a:solidFill>
                  <a:schemeClr val="tx1"/>
                </a:solidFill>
                <a:latin typeface="Frutiger 45 Light" panose="020B0500000000000000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59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CF14AD2C-4A17-5341-90E1-0BA6A4D64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3081"/>
            <a:ext cx="10689730" cy="7553907"/>
          </a:xfrm>
          <a:prstGeom prst="rect">
            <a:avLst/>
          </a:prstGeom>
        </p:spPr>
      </p:pic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1692300"/>
            <a:ext cx="6415088" cy="4535805"/>
          </a:xfrm>
        </p:spPr>
        <p:txBody>
          <a:bodyPr/>
          <a:lstStyle>
            <a:lvl1pPr marL="0" indent="0">
              <a:buNone/>
              <a:defRPr sz="4651">
                <a:latin typeface="Frutiger 45 Light" panose="020B0500000000000000" pitchFamily="34" charset="0"/>
              </a:defRPr>
            </a:lvl1pPr>
            <a:lvl2pPr marL="655613" indent="0">
              <a:buNone/>
              <a:defRPr sz="4023"/>
            </a:lvl2pPr>
            <a:lvl3pPr marL="1311226" indent="0">
              <a:buNone/>
              <a:defRPr sz="3394"/>
            </a:lvl3pPr>
            <a:lvl4pPr marL="1966839" indent="0">
              <a:buNone/>
              <a:defRPr sz="2891"/>
            </a:lvl4pPr>
            <a:lvl5pPr marL="2622451" indent="0">
              <a:buNone/>
              <a:defRPr sz="2891"/>
            </a:lvl5pPr>
            <a:lvl6pPr marL="3278064" indent="0">
              <a:buNone/>
              <a:defRPr sz="2891"/>
            </a:lvl6pPr>
            <a:lvl7pPr marL="3933677" indent="0">
              <a:buNone/>
              <a:defRPr sz="2891"/>
            </a:lvl7pPr>
            <a:lvl8pPr marL="4589290" indent="0">
              <a:buNone/>
              <a:defRPr sz="2891"/>
            </a:lvl8pPr>
            <a:lvl9pPr marL="5244903" indent="0">
              <a:buNone/>
              <a:defRPr sz="2891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6228105"/>
            <a:ext cx="6415088" cy="792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655613" indent="0">
              <a:buNone/>
              <a:defRPr sz="1760"/>
            </a:lvl2pPr>
            <a:lvl3pPr marL="1311226" indent="0">
              <a:buNone/>
              <a:defRPr sz="1383"/>
            </a:lvl3pPr>
            <a:lvl4pPr marL="1966839" indent="0">
              <a:buNone/>
              <a:defRPr sz="1257"/>
            </a:lvl4pPr>
            <a:lvl5pPr marL="2622451" indent="0">
              <a:buNone/>
              <a:defRPr sz="1257"/>
            </a:lvl5pPr>
            <a:lvl6pPr marL="3278064" indent="0">
              <a:buNone/>
              <a:defRPr sz="1257"/>
            </a:lvl6pPr>
            <a:lvl7pPr marL="3933677" indent="0">
              <a:buNone/>
              <a:defRPr sz="1257"/>
            </a:lvl7pPr>
            <a:lvl8pPr marL="4589290" indent="0">
              <a:buNone/>
              <a:defRPr sz="1257"/>
            </a:lvl8pPr>
            <a:lvl9pPr marL="5244903" indent="0">
              <a:buNone/>
              <a:defRPr sz="1257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888" y="7277675"/>
            <a:ext cx="1102959" cy="15130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C7F20D-7583-4A65-B423-2C6262879092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6175" y="7277671"/>
            <a:ext cx="3599466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538584" y="7277671"/>
            <a:ext cx="589313" cy="14397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592693" y="1115541"/>
            <a:ext cx="8590395" cy="360524"/>
          </a:xfrm>
        </p:spPr>
        <p:txBody>
          <a:bodyPr lIns="0" tIns="0" rIns="0" bIns="0" anchor="t"/>
          <a:lstStyle>
            <a:lvl1pPr algn="l">
              <a:lnSpc>
                <a:spcPts val="2800"/>
              </a:lnSpc>
              <a:defRPr sz="2400" b="1" cap="none" spc="100" baseline="0">
                <a:solidFill>
                  <a:schemeClr val="tx1"/>
                </a:solidFill>
                <a:latin typeface="Frutiger 45 Light" panose="020B0500000000000000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39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5080" y="128565"/>
            <a:ext cx="9442144" cy="103188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5081" y="1763926"/>
            <a:ext cx="9345851" cy="439717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5888" y="7277675"/>
            <a:ext cx="1102959" cy="151303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bg1"/>
                </a:solidFill>
                <a:latin typeface="Frutiger 55 Roman" pitchFamily="2" charset="0"/>
              </a:defRPr>
            </a:lvl1pPr>
          </a:lstStyle>
          <a:p>
            <a:fld id="{BCD96470-ED3E-48D8-8AF2-7ECDD6A48E1F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6175" y="7277671"/>
            <a:ext cx="3599466" cy="143970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bg1"/>
                </a:solidFill>
                <a:latin typeface="Frutiger 55 Roman" pitchFamily="2" charset="0"/>
              </a:defRPr>
            </a:lvl1pPr>
          </a:lstStyle>
          <a:p>
            <a:r>
              <a:rPr lang="de-DE" smtClean="0"/>
              <a:t>Personalratswahlen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38584" y="7277671"/>
            <a:ext cx="589313" cy="143970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bg1"/>
                </a:solidFill>
                <a:latin typeface="Frutiger 55 Roman" pitchFamily="2" charset="0"/>
              </a:defRPr>
            </a:lvl1pPr>
          </a:lstStyle>
          <a:p>
            <a:fld id="{128960CF-E280-4FC7-ADCB-56302A179E5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104305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Frutiger 55 Roman" pitchFamily="2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a-verdi.de/pr-wahl-2024" TargetMode="External"/><Relationship Id="rId2" Type="http://schemas.openxmlformats.org/officeDocument/2006/relationships/hyperlink" Target="https://fna-verdi.de/pr-wahl-202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s-neckar-alb.verdi.de/" TargetMode="External"/><Relationship Id="rId2" Type="http://schemas.openxmlformats.org/officeDocument/2006/relationships/hyperlink" Target="mailto:bz.fna@verdi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23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 smtClean="0">
              <a:hlinkClick r:id="rId2"/>
            </a:endParaRPr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www.fna-verdi.de/pr-wahl-2024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92693" y="2483693"/>
            <a:ext cx="8590395" cy="360524"/>
          </a:xfrm>
        </p:spPr>
        <p:txBody>
          <a:bodyPr/>
          <a:lstStyle/>
          <a:p>
            <a:r>
              <a:rPr lang="de-DE" dirty="0" smtClean="0"/>
              <a:t>weitere Infos/Online-Schulungen/Material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18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ver.di Bezirk Fils-Neckar-Alb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bz.fna@verdi.de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Unter den Linden 15</a:t>
            </a:r>
          </a:p>
          <a:p>
            <a:pPr marL="0" indent="0">
              <a:buNone/>
            </a:pPr>
            <a:r>
              <a:rPr lang="de-DE" dirty="0" smtClean="0"/>
              <a:t>72762 Reutlingen</a:t>
            </a:r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ver.di </a:t>
            </a:r>
            <a:r>
              <a:rPr lang="de-DE" dirty="0">
                <a:hlinkClick r:id="rId3"/>
              </a:rPr>
              <a:t>Fils-Neckar-Alb (verdi.de)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82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2" y="1121991"/>
            <a:ext cx="9011908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1" y="1436360"/>
            <a:ext cx="8564170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02" y="1399390"/>
            <a:ext cx="10951618" cy="61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" y="1475581"/>
            <a:ext cx="960106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7" y="1098176"/>
            <a:ext cx="8907118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1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3" y="1403573"/>
            <a:ext cx="9135750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6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1" y="1475581"/>
            <a:ext cx="9666386" cy="54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58" y="2411685"/>
            <a:ext cx="7158824" cy="383713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49A-A776-4B7E-925C-7F2A7BBE97CB}" type="datetime1">
              <a:rPr lang="de-DE" smtClean="0"/>
              <a:t>27.11.2023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>
                    <a:lumMod val="65000"/>
                  </a:schemeClr>
                </a:solidFill>
              </a:rPr>
              <a:t>Personalratswahlen 2024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60CF-E280-4FC7-ADCB-56302A179E5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deshalb: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70718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Frutiger 45 Light" panose="020B05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4D3F7180-DE9C-427B-A8F3-EDA9BC1C9924}" vid="{995E6BAF-7F45-4452-AA8C-06345AC62BB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verdi_PPT_Allgemein_neu_A4</Template>
  <TotalTime>0</TotalTime>
  <Words>343</Words>
  <Application>Microsoft Office PowerPoint</Application>
  <PresentationFormat>Benutzerdefiniert</PresentationFormat>
  <Paragraphs>60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Frutiger 45 Light</vt:lpstr>
      <vt:lpstr>Frutiger 55 Roman</vt:lpstr>
      <vt:lpstr>Times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deshalb:</vt:lpstr>
      <vt:lpstr>weitere Infos/Online-Schulungen/Material</vt:lpstr>
      <vt:lpstr>Kontakt</vt:lpstr>
    </vt:vector>
  </TitlesOfParts>
  <Company>Vereinte Dienstleistungsgewerkschaft ver.di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Förster, Carsten</dc:creator>
  <cp:lastModifiedBy>Weber, Jonas</cp:lastModifiedBy>
  <cp:revision>17</cp:revision>
  <dcterms:created xsi:type="dcterms:W3CDTF">2023-02-24T10:16:19Z</dcterms:created>
  <dcterms:modified xsi:type="dcterms:W3CDTF">2023-11-27T11:42:17Z</dcterms:modified>
</cp:coreProperties>
</file>